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63"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162" autoAdjust="0"/>
  </p:normalViewPr>
  <p:slideViewPr>
    <p:cSldViewPr>
      <p:cViewPr varScale="1">
        <p:scale>
          <a:sx n="57" d="100"/>
          <a:sy n="57" d="100"/>
        </p:scale>
        <p:origin x="169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9DA57B-AE17-449E-ACA2-34EB1AAAEEB7}" type="datetimeFigureOut">
              <a:rPr lang="en-GB" smtClean="0"/>
              <a:t>15/01/2019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D45556-E375-493F-91A9-9600BBA58A06}" type="slidenum">
              <a:rPr lang="en-GB" smtClean="0"/>
              <a:t>‹#›</a:t>
            </a:fld>
            <a:endParaRPr lang="en-GB"/>
          </a:p>
        </p:txBody>
      </p:sp>
    </p:spTree>
    <p:extLst>
      <p:ext uri="{BB962C8B-B14F-4D97-AF65-F5344CB8AC3E}">
        <p14:creationId xmlns:p14="http://schemas.microsoft.com/office/powerpoint/2010/main" val="3431723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Turner</a:t>
            </a:r>
            <a:r>
              <a:rPr lang="en-US" baseline="0" dirty="0"/>
              <a:t> (2017) explains that professional ethics are set o values that people within the organization try to follow. These values have a great influence on the organizational performance. The above points are some of the major professional ethics and responsibilities of intermediaries. For instance, intermediaries are responsible for security and harmony in the organization by imposing policies to bar malpractices. As Warren et al. (2011) explain, with the dynamics involved in the organizations, intermediaries are expected to understand the scope of the organization’s legal and ethical responsibilities. This will help in managing the organizational liabilities for privacy and security risks that may occur. Further, every organization makes plans, especially those that are aimed at improving customer satisfaction. However, it is the responsibility of the intermediaries to ensure that these plans are successfully implemented. </a:t>
            </a:r>
            <a:endParaRPr lang="en-GB" dirty="0"/>
          </a:p>
        </p:txBody>
      </p:sp>
      <p:sp>
        <p:nvSpPr>
          <p:cNvPr id="4" name="Slide Number Placeholder 3"/>
          <p:cNvSpPr>
            <a:spLocks noGrp="1"/>
          </p:cNvSpPr>
          <p:nvPr>
            <p:ph type="sldNum" sz="quarter" idx="10"/>
          </p:nvPr>
        </p:nvSpPr>
        <p:spPr/>
        <p:txBody>
          <a:bodyPr/>
          <a:lstStyle/>
          <a:p>
            <a:fld id="{72D45556-E375-493F-91A9-9600BBA58A06}" type="slidenum">
              <a:rPr lang="en-GB" smtClean="0"/>
              <a:t>2</a:t>
            </a:fld>
            <a:endParaRPr lang="en-GB"/>
          </a:p>
        </p:txBody>
      </p:sp>
    </p:spTree>
    <p:extLst>
      <p:ext uri="{BB962C8B-B14F-4D97-AF65-F5344CB8AC3E}">
        <p14:creationId xmlns:p14="http://schemas.microsoft.com/office/powerpoint/2010/main" val="3521854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a:t>
            </a:r>
            <a:r>
              <a:rPr lang="en-US" baseline="0" dirty="0"/>
              <a:t> have a great responsibility in ensuring that every stakeholder feels welcomed and free to interact and work in the organization. As highlighted in the slide, one of such responsibilities that a manager is expected to accomplish include treating employees with the utmost respect, fairness and dignity. Also, the manager has a responsibility to avoid any form of external influence that may compromise his or her loyalty to the firm. According to Turner (2017), resistive or defensive responses from managers is not considered socially responsible. Therefore, managers must show proactive responses by supporting his or her team to achieve the organizational goals. </a:t>
            </a:r>
            <a:endParaRPr lang="en-GB" dirty="0"/>
          </a:p>
        </p:txBody>
      </p:sp>
      <p:sp>
        <p:nvSpPr>
          <p:cNvPr id="4" name="Slide Number Placeholder 3"/>
          <p:cNvSpPr>
            <a:spLocks noGrp="1"/>
          </p:cNvSpPr>
          <p:nvPr>
            <p:ph type="sldNum" sz="quarter" idx="10"/>
          </p:nvPr>
        </p:nvSpPr>
        <p:spPr/>
        <p:txBody>
          <a:bodyPr/>
          <a:lstStyle/>
          <a:p>
            <a:fld id="{72D45556-E375-493F-91A9-9600BBA58A06}" type="slidenum">
              <a:rPr lang="en-GB" smtClean="0"/>
              <a:t>3</a:t>
            </a:fld>
            <a:endParaRPr lang="en-GB"/>
          </a:p>
        </p:txBody>
      </p:sp>
    </p:spTree>
    <p:extLst>
      <p:ext uri="{BB962C8B-B14F-4D97-AF65-F5344CB8AC3E}">
        <p14:creationId xmlns:p14="http://schemas.microsoft.com/office/powerpoint/2010/main" val="2481814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a:t>
            </a:r>
            <a:r>
              <a:rPr lang="en-US" baseline="0" dirty="0"/>
              <a:t> responsibility of the managers to ensure that some of the important values that enhance loyalty in the organization are achieved. For example, managers have to ensure that trustworthiness is established in the organization. </a:t>
            </a:r>
            <a:r>
              <a:rPr lang="en-US" baseline="0" dirty="0" err="1"/>
              <a:t>Georgescu</a:t>
            </a:r>
            <a:r>
              <a:rPr lang="en-US" baseline="0" dirty="0"/>
              <a:t> and </a:t>
            </a:r>
            <a:r>
              <a:rPr lang="en-US" baseline="0" dirty="0" err="1"/>
              <a:t>Bosca</a:t>
            </a:r>
            <a:r>
              <a:rPr lang="en-US" baseline="0" dirty="0"/>
              <a:t> (2013) explain that managers should also learn to give and not only to receive. Managers expect that their employees demonstrate the highest level of loyalty and respect to them and the organization. However, the same is also expected from them. </a:t>
            </a:r>
            <a:endParaRPr lang="en-GB" dirty="0"/>
          </a:p>
        </p:txBody>
      </p:sp>
      <p:sp>
        <p:nvSpPr>
          <p:cNvPr id="4" name="Slide Number Placeholder 3"/>
          <p:cNvSpPr>
            <a:spLocks noGrp="1"/>
          </p:cNvSpPr>
          <p:nvPr>
            <p:ph type="sldNum" sz="quarter" idx="10"/>
          </p:nvPr>
        </p:nvSpPr>
        <p:spPr/>
        <p:txBody>
          <a:bodyPr/>
          <a:lstStyle/>
          <a:p>
            <a:fld id="{72D45556-E375-493F-91A9-9600BBA58A06}" type="slidenum">
              <a:rPr lang="en-GB" smtClean="0"/>
              <a:t>4</a:t>
            </a:fld>
            <a:endParaRPr lang="en-GB"/>
          </a:p>
        </p:txBody>
      </p:sp>
    </p:spTree>
    <p:extLst>
      <p:ext uri="{BB962C8B-B14F-4D97-AF65-F5344CB8AC3E}">
        <p14:creationId xmlns:p14="http://schemas.microsoft.com/office/powerpoint/2010/main" val="4229320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a:t>
            </a:r>
            <a:r>
              <a:rPr lang="en-US" baseline="0" dirty="0"/>
              <a:t> to </a:t>
            </a:r>
            <a:r>
              <a:rPr lang="en-US" baseline="0" dirty="0" err="1"/>
              <a:t>Hijazi</a:t>
            </a:r>
            <a:r>
              <a:rPr lang="en-US" baseline="0" dirty="0"/>
              <a:t> (2013), the different loyalty components include emotional, affective and normative. Each of these components can help employees achieve loyalty to the communities where they work or belong to. Such loyalty is important because it supports behavioral direction in the community. As </a:t>
            </a:r>
            <a:r>
              <a:rPr lang="en-US" baseline="0" dirty="0" err="1"/>
              <a:t>Hijazi</a:t>
            </a:r>
            <a:r>
              <a:rPr lang="en-US" baseline="0" dirty="0"/>
              <a:t> (2013) explains, the behavioral direction refers to the relationship that describes clear, positive and strong trends towards the community. </a:t>
            </a:r>
            <a:endParaRPr lang="en-GB" dirty="0"/>
          </a:p>
        </p:txBody>
      </p:sp>
      <p:sp>
        <p:nvSpPr>
          <p:cNvPr id="4" name="Slide Number Placeholder 3"/>
          <p:cNvSpPr>
            <a:spLocks noGrp="1"/>
          </p:cNvSpPr>
          <p:nvPr>
            <p:ph type="sldNum" sz="quarter" idx="10"/>
          </p:nvPr>
        </p:nvSpPr>
        <p:spPr/>
        <p:txBody>
          <a:bodyPr/>
          <a:lstStyle/>
          <a:p>
            <a:fld id="{72D45556-E375-493F-91A9-9600BBA58A06}" type="slidenum">
              <a:rPr lang="en-GB" smtClean="0"/>
              <a:t>5</a:t>
            </a:fld>
            <a:endParaRPr lang="en-GB"/>
          </a:p>
        </p:txBody>
      </p:sp>
    </p:spTree>
    <p:extLst>
      <p:ext uri="{BB962C8B-B14F-4D97-AF65-F5344CB8AC3E}">
        <p14:creationId xmlns:p14="http://schemas.microsoft.com/office/powerpoint/2010/main" val="1706058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Turner (2017)</a:t>
            </a:r>
            <a:r>
              <a:rPr lang="en-US" baseline="0" dirty="0"/>
              <a:t> explains the ethical and social responsibilities of employees citing that as members of the community where the organization operates in, employees must keep watch of what the organization does and how it impacts the environment. Protecting the environment should be a priority to employees. According to Turner (2017), product development teams can ensure that they produce new products that can contribute to the betterment of the community. In case of anything happens that may impact the community negatively, it is the responsibility of the employees to report such issues that violates the community’s rights.  </a:t>
            </a:r>
            <a:endParaRPr lang="en-GB" dirty="0"/>
          </a:p>
        </p:txBody>
      </p:sp>
      <p:sp>
        <p:nvSpPr>
          <p:cNvPr id="4" name="Slide Number Placeholder 3"/>
          <p:cNvSpPr>
            <a:spLocks noGrp="1"/>
          </p:cNvSpPr>
          <p:nvPr>
            <p:ph type="sldNum" sz="quarter" idx="10"/>
          </p:nvPr>
        </p:nvSpPr>
        <p:spPr/>
        <p:txBody>
          <a:bodyPr/>
          <a:lstStyle/>
          <a:p>
            <a:fld id="{72D45556-E375-493F-91A9-9600BBA58A06}" type="slidenum">
              <a:rPr lang="en-GB" smtClean="0"/>
              <a:t>6</a:t>
            </a:fld>
            <a:endParaRPr lang="en-GB"/>
          </a:p>
        </p:txBody>
      </p:sp>
    </p:spTree>
    <p:extLst>
      <p:ext uri="{BB962C8B-B14F-4D97-AF65-F5344CB8AC3E}">
        <p14:creationId xmlns:p14="http://schemas.microsoft.com/office/powerpoint/2010/main" val="19219158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C5FBE53-F13B-4B75-82F4-0CBF9BAE8653}" type="datetimeFigureOut">
              <a:rPr lang="en-GB" smtClean="0"/>
              <a:t>15/01/2019</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8002C68-F498-48B9-97E4-D11EB5384D07}"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C5FBE53-F13B-4B75-82F4-0CBF9BAE8653}" type="datetimeFigureOut">
              <a:rPr lang="en-GB" smtClean="0"/>
              <a:t>15/01/2019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002C68-F498-48B9-97E4-D11EB5384D07}" type="slidenum">
              <a:rPr lang="en-GB" smtClean="0"/>
              <a:t>‹#›</a:t>
            </a:fld>
            <a:endParaRPr lang="en-GB"/>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C5FBE53-F13B-4B75-82F4-0CBF9BAE8653}" type="datetimeFigureOut">
              <a:rPr lang="en-GB" smtClean="0"/>
              <a:t>15/01/2019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002C68-F498-48B9-97E4-D11EB5384D07}" type="slidenum">
              <a:rPr lang="en-GB" smtClean="0"/>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C5FBE53-F13B-4B75-82F4-0CBF9BAE8653}" type="datetimeFigureOut">
              <a:rPr lang="en-GB" smtClean="0"/>
              <a:t>15/01/2019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002C68-F498-48B9-97E4-D11EB5384D07}" type="slidenum">
              <a:rPr lang="en-GB" smtClean="0"/>
              <a:t>‹#›</a:t>
            </a:fld>
            <a:endParaRPr lang="en-GB"/>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C5FBE53-F13B-4B75-82F4-0CBF9BAE8653}" type="datetimeFigureOut">
              <a:rPr lang="en-GB" smtClean="0"/>
              <a:t>15/01/2019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8002C68-F498-48B9-97E4-D11EB5384D07}"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C5FBE53-F13B-4B75-82F4-0CBF9BAE8653}" type="datetimeFigureOut">
              <a:rPr lang="en-GB" smtClean="0"/>
              <a:t>15/01/2019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8002C68-F498-48B9-97E4-D11EB5384D07}" type="slidenum">
              <a:rPr lang="en-GB" smtClean="0"/>
              <a:t>‹#›</a:t>
            </a:fld>
            <a:endParaRPr lang="en-GB"/>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5FBE53-F13B-4B75-82F4-0CBF9BAE8653}" type="datetimeFigureOut">
              <a:rPr lang="en-GB" smtClean="0"/>
              <a:t>15/01/2019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8002C68-F498-48B9-97E4-D11EB5384D07}"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FC5FBE53-F13B-4B75-82F4-0CBF9BAE8653}" type="datetimeFigureOut">
              <a:rPr lang="en-GB" smtClean="0"/>
              <a:t>15/01/2019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002C68-F498-48B9-97E4-D11EB5384D07}"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C5FBE53-F13B-4B75-82F4-0CBF9BAE8653}" type="datetimeFigureOut">
              <a:rPr lang="en-GB" smtClean="0"/>
              <a:t>15/01/2019</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8002C68-F498-48B9-97E4-D11EB5384D07}" type="slidenum">
              <a:rPr lang="en-GB" smtClean="0"/>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C5FBE53-F13B-4B75-82F4-0CBF9BAE8653}" type="datetimeFigureOut">
              <a:rPr lang="en-GB" smtClean="0"/>
              <a:t>15/01/2019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002C68-F498-48B9-97E4-D11EB5384D07}"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C5FBE53-F13B-4B75-82F4-0CBF9BAE8653}" type="datetimeFigureOut">
              <a:rPr lang="en-GB" smtClean="0"/>
              <a:t>15/01/2019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002C68-F498-48B9-97E4-D11EB5384D07}"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C5FBE53-F13B-4B75-82F4-0CBF9BAE8653}" type="datetimeFigureOut">
              <a:rPr lang="en-GB" smtClean="0"/>
              <a:t>15/01/2019</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8002C68-F498-48B9-97E4-D11EB5384D07}"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819400"/>
            <a:ext cx="9144000" cy="3048000"/>
          </a:xfrm>
        </p:spPr>
        <p:txBody>
          <a:bodyPr/>
          <a:lstStyle/>
          <a:p>
            <a:pPr marL="0" indent="0" algn="ctr">
              <a:buNone/>
            </a:pPr>
            <a:r>
              <a:rPr lang="en-US" dirty="0">
                <a:latin typeface="Times New Roman" panose="02020603050405020304" pitchFamily="18" charset="0"/>
                <a:cs typeface="Times New Roman" panose="02020603050405020304" pitchFamily="18" charset="0"/>
              </a:rPr>
              <a:t>Student’s Name </a:t>
            </a:r>
          </a:p>
          <a:p>
            <a:pPr marL="0" indent="0" algn="ctr">
              <a:buNone/>
            </a:pPr>
            <a:r>
              <a:rPr lang="en-US" dirty="0">
                <a:latin typeface="Times New Roman" panose="02020603050405020304" pitchFamily="18" charset="0"/>
                <a:cs typeface="Times New Roman" panose="02020603050405020304" pitchFamily="18" charset="0"/>
              </a:rPr>
              <a:t>Institutional Affiliation </a:t>
            </a:r>
            <a:endParaRPr lang="en-GB"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0" y="685800"/>
            <a:ext cx="9144000" cy="1752600"/>
          </a:xfrm>
        </p:spPr>
        <p:txBody>
          <a:bodyPr/>
          <a:lstStyle/>
          <a:p>
            <a:pPr algn="ctr"/>
            <a:r>
              <a:rPr lang="en-US" dirty="0">
                <a:latin typeface="Times New Roman" panose="02020603050405020304" pitchFamily="18" charset="0"/>
                <a:cs typeface="Times New Roman" panose="02020603050405020304" pitchFamily="18" charset="0"/>
              </a:rPr>
              <a:t>PROFESSIONAL ETHICS AND RESPONSIBILITIES </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3098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9144000" cy="6324600"/>
          </a:xfrm>
        </p:spPr>
        <p:txBody>
          <a:bodyPr>
            <a:normAutofit lnSpcReduction="10000"/>
          </a:bodyPr>
          <a:lstStyle/>
          <a:p>
            <a:r>
              <a:rPr lang="en-US" dirty="0"/>
              <a:t>Some of the professional ethics and responsibilities of intermediaries include: </a:t>
            </a:r>
          </a:p>
          <a:p>
            <a:r>
              <a:rPr lang="en-US" dirty="0"/>
              <a:t>One, protecting the customers or the third party in the business. For example, protect customers from experiencing financial loss</a:t>
            </a:r>
          </a:p>
          <a:p>
            <a:r>
              <a:rPr lang="en-US" dirty="0"/>
              <a:t>Two, intermediaries are responsible for the assessment and continuous update of the organizational culture</a:t>
            </a:r>
          </a:p>
          <a:p>
            <a:r>
              <a:rPr lang="en-US" dirty="0"/>
              <a:t>Three, they also have a responsibility to ensure that the planned activities between the customers and the organization are successfully implemented</a:t>
            </a:r>
          </a:p>
          <a:p>
            <a:r>
              <a:rPr lang="en-US" dirty="0"/>
              <a:t>Four, intermediaries have a responsibility to ensure that discipline is imposed in the organization to bar any form of malpractice, especially among the staff members</a:t>
            </a:r>
            <a:endParaRPr lang="en-GB" dirty="0"/>
          </a:p>
        </p:txBody>
      </p:sp>
      <p:sp>
        <p:nvSpPr>
          <p:cNvPr id="2" name="Title 1"/>
          <p:cNvSpPr>
            <a:spLocks noGrp="1"/>
          </p:cNvSpPr>
          <p:nvPr>
            <p:ph type="title"/>
          </p:nvPr>
        </p:nvSpPr>
        <p:spPr>
          <a:xfrm>
            <a:off x="0" y="6927"/>
            <a:ext cx="9144000" cy="526473"/>
          </a:xfrm>
        </p:spPr>
        <p:txBody>
          <a:bodyPr>
            <a:normAutofit fontScale="90000"/>
          </a:bodyPr>
          <a:lstStyle/>
          <a:p>
            <a:pPr algn="ctr"/>
            <a:r>
              <a:rPr lang="en-US" u="sng" dirty="0">
                <a:solidFill>
                  <a:srgbClr val="002060"/>
                </a:solidFill>
              </a:rPr>
              <a:t>Responsibilities of Intermediaries </a:t>
            </a:r>
            <a:endParaRPr lang="en-GB" u="sng" dirty="0">
              <a:solidFill>
                <a:srgbClr val="002060"/>
              </a:solidFill>
            </a:endParaRPr>
          </a:p>
        </p:txBody>
      </p:sp>
    </p:spTree>
    <p:extLst>
      <p:ext uri="{BB962C8B-B14F-4D97-AF65-F5344CB8AC3E}">
        <p14:creationId xmlns:p14="http://schemas.microsoft.com/office/powerpoint/2010/main" val="1003811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9144000" cy="5791200"/>
          </a:xfrm>
        </p:spPr>
        <p:txBody>
          <a:bodyPr>
            <a:normAutofit lnSpcReduction="10000"/>
          </a:bodyPr>
          <a:lstStyle/>
          <a:p>
            <a:r>
              <a:rPr lang="en-US" dirty="0"/>
              <a:t>Like any other member of the management team, the managers are charged with great responsibilities in the organization. </a:t>
            </a:r>
          </a:p>
          <a:p>
            <a:r>
              <a:rPr lang="en-US" dirty="0"/>
              <a:t>Some of the key professional and ethical responsibilities of managers include:</a:t>
            </a:r>
          </a:p>
          <a:p>
            <a:r>
              <a:rPr lang="en-US" dirty="0"/>
              <a:t>One, managers have a responsibility to treat their employees with the highest degree of respect, honest, fairness, and dignity.</a:t>
            </a:r>
          </a:p>
          <a:p>
            <a:r>
              <a:rPr lang="en-US" dirty="0"/>
              <a:t>Two, show loyalty to the firm by avoiding any influence of egocentric or self-interest.</a:t>
            </a:r>
          </a:p>
          <a:p>
            <a:r>
              <a:rPr lang="en-US" dirty="0"/>
              <a:t>Involve all members of the organization or stakeholders including employees in important matters that aims at improving organization’s performance and competitive advantage. </a:t>
            </a:r>
            <a:endParaRPr lang="en-GB" dirty="0"/>
          </a:p>
        </p:txBody>
      </p:sp>
      <p:sp>
        <p:nvSpPr>
          <p:cNvPr id="2" name="Title 1"/>
          <p:cNvSpPr>
            <a:spLocks noGrp="1"/>
          </p:cNvSpPr>
          <p:nvPr>
            <p:ph type="title"/>
          </p:nvPr>
        </p:nvSpPr>
        <p:spPr>
          <a:xfrm>
            <a:off x="0" y="0"/>
            <a:ext cx="9144000" cy="1066800"/>
          </a:xfrm>
        </p:spPr>
        <p:txBody>
          <a:bodyPr>
            <a:normAutofit fontScale="90000"/>
          </a:bodyPr>
          <a:lstStyle/>
          <a:p>
            <a:pPr algn="ctr"/>
            <a:r>
              <a:rPr lang="en-US" u="sng" dirty="0">
                <a:solidFill>
                  <a:srgbClr val="002060"/>
                </a:solidFill>
              </a:rPr>
              <a:t>Professional Ethics, Responsibilities, and Loyalty of Managers </a:t>
            </a:r>
            <a:endParaRPr lang="en-GB" u="sng" dirty="0">
              <a:solidFill>
                <a:srgbClr val="002060"/>
              </a:solidFill>
            </a:endParaRPr>
          </a:p>
        </p:txBody>
      </p:sp>
    </p:spTree>
    <p:extLst>
      <p:ext uri="{BB962C8B-B14F-4D97-AF65-F5344CB8AC3E}">
        <p14:creationId xmlns:p14="http://schemas.microsoft.com/office/powerpoint/2010/main" val="1793372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normAutofit lnSpcReduction="10000"/>
          </a:bodyPr>
          <a:lstStyle/>
          <a:p>
            <a:r>
              <a:rPr lang="en-US" dirty="0"/>
              <a:t>As leaders, managers have a responsibility to support collaboration and encourage team work in the organization</a:t>
            </a:r>
          </a:p>
          <a:p>
            <a:r>
              <a:rPr lang="en-US" dirty="0"/>
              <a:t>Further, it is the responsibility of the manager to show to the rest of the team of employees the importance of loyalty. </a:t>
            </a:r>
          </a:p>
          <a:p>
            <a:r>
              <a:rPr lang="en-US" dirty="0"/>
              <a:t>This can be done by leading the way to demonstrate to the rest of the organization that they are leading what it means to have personal integrity and other values </a:t>
            </a:r>
          </a:p>
          <a:p>
            <a:r>
              <a:rPr lang="en-US" dirty="0"/>
              <a:t>Managers also have a responsibility to establish and create some sense of trustworthiness in the organization by ensuring that all the promises made to the employees and other members are fulfilled.</a:t>
            </a:r>
            <a:endParaRPr lang="en-GB" dirty="0"/>
          </a:p>
        </p:txBody>
      </p:sp>
      <p:sp>
        <p:nvSpPr>
          <p:cNvPr id="2" name="Title 1"/>
          <p:cNvSpPr>
            <a:spLocks noGrp="1"/>
          </p:cNvSpPr>
          <p:nvPr>
            <p:ph type="title"/>
          </p:nvPr>
        </p:nvSpPr>
        <p:spPr>
          <a:xfrm>
            <a:off x="-20782" y="0"/>
            <a:ext cx="9164782" cy="1066800"/>
          </a:xfrm>
        </p:spPr>
        <p:txBody>
          <a:bodyPr>
            <a:normAutofit fontScale="90000"/>
          </a:bodyPr>
          <a:lstStyle/>
          <a:p>
            <a:pPr algn="ctr"/>
            <a:r>
              <a:rPr lang="en-US" u="sng" dirty="0">
                <a:solidFill>
                  <a:srgbClr val="002060"/>
                </a:solidFill>
              </a:rPr>
              <a:t>Continuation of Manager’s Responsibilities </a:t>
            </a:r>
            <a:endParaRPr lang="en-GB" u="sng" dirty="0">
              <a:solidFill>
                <a:srgbClr val="002060"/>
              </a:solidFill>
            </a:endParaRPr>
          </a:p>
        </p:txBody>
      </p:sp>
    </p:spTree>
    <p:extLst>
      <p:ext uri="{BB962C8B-B14F-4D97-AF65-F5344CB8AC3E}">
        <p14:creationId xmlns:p14="http://schemas.microsoft.com/office/powerpoint/2010/main" val="1846716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71600"/>
            <a:ext cx="9144000" cy="5486400"/>
          </a:xfrm>
        </p:spPr>
        <p:txBody>
          <a:bodyPr>
            <a:normAutofit fontScale="92500"/>
          </a:bodyPr>
          <a:lstStyle/>
          <a:p>
            <a:r>
              <a:rPr lang="en-US" dirty="0"/>
              <a:t>Employees have a responsibility to play in the community. Some of the key responsibilities include:</a:t>
            </a:r>
          </a:p>
          <a:p>
            <a:r>
              <a:rPr lang="en-US" dirty="0"/>
              <a:t>One, promote social responsibility behaviors through the decisions that enhance welfare of the community. </a:t>
            </a:r>
          </a:p>
          <a:p>
            <a:r>
              <a:rPr lang="en-US" dirty="0"/>
              <a:t>For example, employees can volunteer in community cleanup programs and any other activity that aims at promoting the development of the community</a:t>
            </a:r>
          </a:p>
          <a:p>
            <a:r>
              <a:rPr lang="en-US" dirty="0"/>
              <a:t>Two, employees have a responsibility to become loyal to the community they work in (</a:t>
            </a:r>
            <a:r>
              <a:rPr lang="en-US" dirty="0" err="1"/>
              <a:t>Hijazi</a:t>
            </a:r>
            <a:r>
              <a:rPr lang="en-US" dirty="0"/>
              <a:t>, 2013).</a:t>
            </a:r>
          </a:p>
          <a:p>
            <a:r>
              <a:rPr lang="en-US" dirty="0"/>
              <a:t>This can be realized through different loyalty components; for instance, emotional, affective, normative and continuous components (</a:t>
            </a:r>
            <a:r>
              <a:rPr lang="en-US" dirty="0" err="1"/>
              <a:t>Hijazi</a:t>
            </a:r>
            <a:r>
              <a:rPr lang="en-US" dirty="0"/>
              <a:t>, 2013).</a:t>
            </a:r>
            <a:endParaRPr lang="en-GB" dirty="0"/>
          </a:p>
        </p:txBody>
      </p:sp>
      <p:sp>
        <p:nvSpPr>
          <p:cNvPr id="2" name="Title 1"/>
          <p:cNvSpPr>
            <a:spLocks noGrp="1"/>
          </p:cNvSpPr>
          <p:nvPr>
            <p:ph type="title"/>
          </p:nvPr>
        </p:nvSpPr>
        <p:spPr>
          <a:xfrm>
            <a:off x="0" y="0"/>
            <a:ext cx="9144000" cy="1600200"/>
          </a:xfrm>
        </p:spPr>
        <p:txBody>
          <a:bodyPr>
            <a:normAutofit/>
          </a:bodyPr>
          <a:lstStyle/>
          <a:p>
            <a:pPr algn="ctr"/>
            <a:r>
              <a:rPr lang="en-US" sz="3600" u="sng" dirty="0">
                <a:solidFill>
                  <a:srgbClr val="002060"/>
                </a:solidFill>
              </a:rPr>
              <a:t>Professional Ethics and Responsibilities of Employees to the Community </a:t>
            </a:r>
            <a:endParaRPr lang="en-GB" sz="3600" u="sng" dirty="0">
              <a:solidFill>
                <a:srgbClr val="002060"/>
              </a:solidFill>
            </a:endParaRPr>
          </a:p>
        </p:txBody>
      </p:sp>
    </p:spTree>
    <p:extLst>
      <p:ext uri="{BB962C8B-B14F-4D97-AF65-F5344CB8AC3E}">
        <p14:creationId xmlns:p14="http://schemas.microsoft.com/office/powerpoint/2010/main" val="2612828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normAutofit/>
          </a:bodyPr>
          <a:lstStyle/>
          <a:p>
            <a:r>
              <a:rPr lang="en-US" dirty="0"/>
              <a:t>Employees are expected to have a good impact within the communities where they work or where they belong. </a:t>
            </a:r>
          </a:p>
          <a:p>
            <a:r>
              <a:rPr lang="en-US" dirty="0"/>
              <a:t>For example, taking part in community development programs is one of the ways to ensure that they have a good impact</a:t>
            </a:r>
          </a:p>
          <a:p>
            <a:r>
              <a:rPr lang="en-US" dirty="0"/>
              <a:t>Also, employees have a responsibility to report and file complaint against the organization they work in if they think that they have been mistreated</a:t>
            </a:r>
          </a:p>
          <a:p>
            <a:r>
              <a:rPr lang="en-US" dirty="0"/>
              <a:t>This can be achieved through the whistleblower protection programs</a:t>
            </a:r>
          </a:p>
          <a:p>
            <a:r>
              <a:rPr lang="en-US" dirty="0"/>
              <a:t>Employees also have a responsibility to protect the environment of the community where they work in.</a:t>
            </a:r>
          </a:p>
        </p:txBody>
      </p:sp>
      <p:sp>
        <p:nvSpPr>
          <p:cNvPr id="2" name="Title 1"/>
          <p:cNvSpPr>
            <a:spLocks noGrp="1"/>
          </p:cNvSpPr>
          <p:nvPr>
            <p:ph type="title"/>
          </p:nvPr>
        </p:nvSpPr>
        <p:spPr>
          <a:xfrm>
            <a:off x="0" y="0"/>
            <a:ext cx="9144000" cy="990600"/>
          </a:xfrm>
        </p:spPr>
        <p:txBody>
          <a:bodyPr>
            <a:noAutofit/>
          </a:bodyPr>
          <a:lstStyle/>
          <a:p>
            <a:pPr algn="ctr"/>
            <a:r>
              <a:rPr lang="en-US" sz="3600" u="sng" dirty="0">
                <a:solidFill>
                  <a:srgbClr val="002060"/>
                </a:solidFill>
              </a:rPr>
              <a:t>Continuation of Employees’ Responsibility to Community </a:t>
            </a:r>
            <a:endParaRPr lang="en-GB" sz="3600" u="sng" dirty="0">
              <a:solidFill>
                <a:srgbClr val="002060"/>
              </a:solidFill>
            </a:endParaRPr>
          </a:p>
        </p:txBody>
      </p:sp>
    </p:spTree>
    <p:extLst>
      <p:ext uri="{BB962C8B-B14F-4D97-AF65-F5344CB8AC3E}">
        <p14:creationId xmlns:p14="http://schemas.microsoft.com/office/powerpoint/2010/main" val="3121336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9144000" cy="6324600"/>
          </a:xfrm>
        </p:spPr>
        <p:txBody>
          <a:bodyPr>
            <a:normAutofit fontScale="85000" lnSpcReduction="20000"/>
          </a:bodyPr>
          <a:lstStyle/>
          <a:p>
            <a:r>
              <a:rPr lang="en-US" dirty="0" err="1"/>
              <a:t>Georgescu</a:t>
            </a:r>
            <a:r>
              <a:rPr lang="en-US" dirty="0"/>
              <a:t>, Ş. D., &amp; </a:t>
            </a:r>
            <a:r>
              <a:rPr lang="en-US" dirty="0" err="1"/>
              <a:t>Bosca</a:t>
            </a:r>
            <a:r>
              <a:rPr lang="en-US" dirty="0"/>
              <a:t>, L. (2013). Management’s Duty Towards Employees. A Business Ethics Approach. In </a:t>
            </a:r>
            <a:r>
              <a:rPr lang="en-GB" i="1" dirty="0"/>
              <a:t>Proceedings of the 7th International Management Conference</a:t>
            </a:r>
            <a:r>
              <a:rPr lang="en-GB" dirty="0"/>
              <a:t>. Retrieved from http://conferinta.management.ase.ro/archives/2013/pdf/18.pdf</a:t>
            </a:r>
          </a:p>
          <a:p>
            <a:r>
              <a:rPr lang="en-US" dirty="0" err="1"/>
              <a:t>Hijazi</a:t>
            </a:r>
            <a:r>
              <a:rPr lang="en-US" dirty="0"/>
              <a:t>, H. A. (2013). Management Ethics Impact on Organizational Loyalty A Case Study of The Senate Employees in Jordan. </a:t>
            </a:r>
            <a:r>
              <a:rPr lang="en-GB" i="1" dirty="0"/>
              <a:t>Management</a:t>
            </a:r>
            <a:r>
              <a:rPr lang="en-GB" dirty="0"/>
              <a:t>, </a:t>
            </a:r>
            <a:r>
              <a:rPr lang="en-GB" i="1" dirty="0"/>
              <a:t>5</a:t>
            </a:r>
            <a:r>
              <a:rPr lang="en-GB" dirty="0"/>
              <a:t>(16). retrieved from http://citeseerx.ist.psu.edu/viewdoc/download?doi=10.1.1.734.8518&amp;rep=rep1&amp;type=pdf</a:t>
            </a:r>
          </a:p>
          <a:p>
            <a:r>
              <a:rPr lang="en-US" dirty="0"/>
              <a:t>Turner, P. (2017, September 26). Professional Ethics and Social Responsibility. </a:t>
            </a:r>
            <a:r>
              <a:rPr lang="en-US" i="1" dirty="0" err="1"/>
              <a:t>Bizfluent</a:t>
            </a:r>
            <a:r>
              <a:rPr lang="en-US" i="1" dirty="0"/>
              <a:t>.</a:t>
            </a:r>
            <a:r>
              <a:rPr lang="en-US" dirty="0"/>
              <a:t> Retrieved from https://bizfluent.com/info-8275553-professional-ethics-social-responsibilities.html</a:t>
            </a:r>
            <a:endParaRPr lang="en-GB" dirty="0"/>
          </a:p>
          <a:p>
            <a:r>
              <a:rPr lang="en-US" dirty="0"/>
              <a:t>Warren, E., Justice, C., &amp; Supreme, U. (2011). Legal, Ethical, and Professional Issues in Information Security.</a:t>
            </a:r>
            <a:r>
              <a:rPr lang="en-GB" dirty="0"/>
              <a:t> </a:t>
            </a:r>
            <a:r>
              <a:rPr lang="en-GB" i="1" dirty="0" err="1"/>
              <a:t>Cengage</a:t>
            </a:r>
            <a:r>
              <a:rPr lang="en-GB" i="1" dirty="0"/>
              <a:t> Learning.</a:t>
            </a:r>
            <a:r>
              <a:rPr lang="en-GB" dirty="0"/>
              <a:t> Retrieved from https://www.cengage.com/resource_uploads/downloads/1111138214_259148.pdf</a:t>
            </a:r>
          </a:p>
          <a:p>
            <a:endParaRPr lang="en-GB" dirty="0"/>
          </a:p>
        </p:txBody>
      </p:sp>
      <p:sp>
        <p:nvSpPr>
          <p:cNvPr id="2" name="Title 1"/>
          <p:cNvSpPr>
            <a:spLocks noGrp="1"/>
          </p:cNvSpPr>
          <p:nvPr>
            <p:ph type="title"/>
          </p:nvPr>
        </p:nvSpPr>
        <p:spPr>
          <a:xfrm>
            <a:off x="0" y="0"/>
            <a:ext cx="9144000" cy="533400"/>
          </a:xfrm>
        </p:spPr>
        <p:txBody>
          <a:bodyPr>
            <a:normAutofit fontScale="90000"/>
          </a:bodyPr>
          <a:lstStyle/>
          <a:p>
            <a:pPr algn="ctr"/>
            <a:r>
              <a:rPr lang="en-US" u="sng" dirty="0">
                <a:solidFill>
                  <a:srgbClr val="002060"/>
                </a:solidFill>
              </a:rPr>
              <a:t>References</a:t>
            </a:r>
            <a:r>
              <a:rPr lang="en-US" dirty="0"/>
              <a:t> </a:t>
            </a:r>
            <a:endParaRPr lang="en-GB" dirty="0"/>
          </a:p>
        </p:txBody>
      </p:sp>
    </p:spTree>
    <p:extLst>
      <p:ext uri="{BB962C8B-B14F-4D97-AF65-F5344CB8AC3E}">
        <p14:creationId xmlns:p14="http://schemas.microsoft.com/office/powerpoint/2010/main" val="39913972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71</TotalTime>
  <Words>1093</Words>
  <Application>Microsoft Office PowerPoint</Application>
  <PresentationFormat>On-screen Show (4:3)</PresentationFormat>
  <Paragraphs>47</Paragraphs>
  <Slides>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Calibri</vt:lpstr>
      <vt:lpstr>Lucida Sans Unicode</vt:lpstr>
      <vt:lpstr>Times New Roman</vt:lpstr>
      <vt:lpstr>Verdana</vt:lpstr>
      <vt:lpstr>Wingdings 2</vt:lpstr>
      <vt:lpstr>Wingdings 3</vt:lpstr>
      <vt:lpstr>Concourse</vt:lpstr>
      <vt:lpstr>PROFESSIONAL ETHICS AND RESPONSIBILITIES </vt:lpstr>
      <vt:lpstr>Responsibilities of Intermediaries </vt:lpstr>
      <vt:lpstr>Professional Ethics, Responsibilities, and Loyalty of Managers </vt:lpstr>
      <vt:lpstr>Continuation of Manager’s Responsibilities </vt:lpstr>
      <vt:lpstr>Professional Ethics and Responsibilities of Employees to the Community </vt:lpstr>
      <vt:lpstr>Continuation of Employees’ Responsibility to Community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Responsibilities of Intermediaries</dc:title>
  <dc:creator>Hp</dc:creator>
  <cp:lastModifiedBy>Antony Ouma</cp:lastModifiedBy>
  <cp:revision>9</cp:revision>
  <dcterms:created xsi:type="dcterms:W3CDTF">2019-01-15T05:49:51Z</dcterms:created>
  <dcterms:modified xsi:type="dcterms:W3CDTF">2019-01-15T09:20:39Z</dcterms:modified>
</cp:coreProperties>
</file>